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2" r:id="rId2"/>
    <p:sldId id="261" r:id="rId3"/>
    <p:sldId id="304" r:id="rId4"/>
    <p:sldId id="305" r:id="rId5"/>
    <p:sldId id="306" r:id="rId6"/>
    <p:sldId id="278" r:id="rId7"/>
    <p:sldId id="27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32" autoAdjust="0"/>
    <p:restoredTop sz="94484" autoAdjust="0"/>
  </p:normalViewPr>
  <p:slideViewPr>
    <p:cSldViewPr>
      <p:cViewPr varScale="1">
        <p:scale>
          <a:sx n="69" d="100"/>
          <a:sy n="69" d="100"/>
        </p:scale>
        <p:origin x="-3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2A433-3AFD-454D-A0A3-A03250BD7A02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6CF4-EF2A-485C-BEB5-E976A90D2E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5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88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931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599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730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838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339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997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02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55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118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7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0F8C-26DA-4461-96A7-7E7871149ABC}" type="datetimeFigureOut">
              <a:rPr lang="es-ES" smtClean="0"/>
              <a:t>09/01/2018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918D-145C-47DC-9BEF-4BC8DB51884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51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RGE\Desktop\NEW ADVENTURE\PREPARACION ARRANQUE DELEGACION - FERNANDO 27-12\LOGOS E IMAGENES FA ENERGIA\logo fa energ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54" y="207769"/>
            <a:ext cx="7070503" cy="6442462"/>
          </a:xfrm>
          <a:prstGeom prst="rect">
            <a:avLst/>
          </a:prstGeom>
          <a:noFill/>
          <a:extLst/>
        </p:spPr>
      </p:pic>
      <p:pic>
        <p:nvPicPr>
          <p:cNvPr id="3" name="Picture 3" descr="C:\Users\JORGE\Desktop\NEW ADVENTURE\PREPARACION ARRANQUE DELEGACION - FERNANDO 27-12\LOGOS E IMAGENES FA ENERGIA\simbolo 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31" y="6222610"/>
            <a:ext cx="867172" cy="6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91990" y="1257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653726" y="820640"/>
            <a:ext cx="367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002060"/>
                </a:solidFill>
              </a:rPr>
              <a:t>¿QUE HACEMOS?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55440" y="2077465"/>
            <a:ext cx="360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TE ASESORAMOS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2001743" y="2513986"/>
            <a:ext cx="484632" cy="48920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55440" y="3028310"/>
            <a:ext cx="472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TE GESTIONAMOS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78587" y="4149080"/>
            <a:ext cx="268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PROFESIONALIDAD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256240" y="3140968"/>
            <a:ext cx="267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TRANSPARENCIA</a:t>
            </a:r>
          </a:p>
        </p:txBody>
      </p:sp>
      <p:sp>
        <p:nvSpPr>
          <p:cNvPr id="16" name="15 Flecha abajo"/>
          <p:cNvSpPr/>
          <p:nvPr/>
        </p:nvSpPr>
        <p:spPr>
          <a:xfrm>
            <a:off x="1995313" y="3452359"/>
            <a:ext cx="484632" cy="57954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55440" y="3971678"/>
            <a:ext cx="360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TE AHORRAMOS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1995313" y="4438287"/>
            <a:ext cx="484632" cy="48920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55440" y="5099827"/>
            <a:ext cx="3090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TE SOLUCIONAMOS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8268056" y="3645024"/>
            <a:ext cx="229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HONESTIDAD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5771165" y="1552262"/>
            <a:ext cx="649675" cy="46808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2051" name="Picture 3" descr="C:\Users\JORGE\Desktop\NEW ADVENTURE\PREPARACION ARRANQUE DELEGACION - FERNANDO 27-12\LOGOS E IMAGENES FA ENERGIA\simbolo 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994" y="5954771"/>
            <a:ext cx="1181375" cy="8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56240" y="2077465"/>
            <a:ext cx="268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COMPETITIVIDAD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256240" y="2564904"/>
            <a:ext cx="195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FLEXIBILIDAD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405630" y="821745"/>
            <a:ext cx="380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rgbClr val="002060"/>
                </a:solidFill>
              </a:rPr>
              <a:t>¿</a:t>
            </a:r>
            <a:r>
              <a:rPr lang="es-ES" sz="3200" b="1" u="sng" dirty="0" smtClean="0">
                <a:solidFill>
                  <a:srgbClr val="002060"/>
                </a:solidFill>
              </a:rPr>
              <a:t>QUE OFRECEMOS?</a:t>
            </a:r>
            <a:endParaRPr lang="es-ES" sz="3200" b="1" u="sng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56239" y="5229200"/>
            <a:ext cx="329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ATENCION PERSONAL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256240" y="47251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CONFIANZA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3352" y="366150"/>
            <a:ext cx="8124981" cy="415498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funciona el mercado eléctrico en nuestro país?</a:t>
            </a:r>
            <a:endParaRPr lang="es-E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9488" y="2407874"/>
            <a:ext cx="3606272" cy="226215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empresas productoras generan la energía eléctrica y la ponen en venta a través del mercado eléctrico español “OMIE” *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35360" y="5313638"/>
            <a:ext cx="2978279" cy="152349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OMIE</a:t>
            </a:r>
          </a:p>
          <a:p>
            <a:pPr lvl="0"/>
            <a:r>
              <a:rPr lang="es-E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(Operador de Mercado Ibérico </a:t>
            </a:r>
            <a:r>
              <a:rPr lang="es-E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Electricidad</a:t>
            </a:r>
            <a:r>
              <a:rPr lang="es-E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usuario\AppData\Local\Microsoft\Windows\INetCache\IE\W9UHKRWC\energia-eolic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73" y="3373358"/>
            <a:ext cx="1800992" cy="1440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uario\AppData\Local\Microsoft\Windows\INetCache\IE\4DWTMVYS\Gundremmingen_Nuclear_Power_Plan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95" y="1456167"/>
            <a:ext cx="1800992" cy="1440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uario\AppData\Local\Microsoft\Windows\INetCache\IE\4DWTMVYS\Presa_de_Mequinens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75" y="1482753"/>
            <a:ext cx="1800992" cy="1387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uario\AppData\Local\Microsoft\Windows\INetCache\IE\0AD3BK03\energia-solar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86" y="3371262"/>
            <a:ext cx="1821705" cy="1440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uario\AppData\Local\Microsoft\Windows\INetCache\IE\W9UHKRWC\220px-Mirant_Kendall_Cogeneration_Station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648" y="1456167"/>
            <a:ext cx="1800992" cy="1440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usuario\AppData\Local\Microsoft\Windows\INetCache\IE\4DWTMVYS\biomasa-para-tu-casa-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653" y="3369168"/>
            <a:ext cx="1821705" cy="1444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400439" y="2965099"/>
            <a:ext cx="1397876" cy="41549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752187" y="2965099"/>
            <a:ext cx="1397876" cy="78483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Hidráulica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056823" y="2965099"/>
            <a:ext cx="2159857" cy="41549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400439" y="4968234"/>
            <a:ext cx="1397876" cy="41549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752187" y="4968234"/>
            <a:ext cx="1397876" cy="41549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Eólica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0092447" y="4968234"/>
            <a:ext cx="1397876" cy="41549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Biomasa</a:t>
            </a:r>
          </a:p>
        </p:txBody>
      </p:sp>
      <p:sp>
        <p:nvSpPr>
          <p:cNvPr id="17" name="16 Flecha derecha"/>
          <p:cNvSpPr/>
          <p:nvPr/>
        </p:nvSpPr>
        <p:spPr>
          <a:xfrm rot="10800000">
            <a:off x="4192802" y="2884201"/>
            <a:ext cx="725215" cy="632403"/>
          </a:xfrm>
          <a:prstGeom prst="rightArrow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19050" rtlCol="0" anchor="ctr">
            <a:spAutoFit/>
          </a:bodyPr>
          <a:lstStyle/>
          <a:p>
            <a:pPr algn="ctr" defTabSz="292100" hangingPunct="0"/>
            <a:endParaRPr lang="es-ES" sz="1600" dirty="0">
              <a:sym typeface="Helvetica Light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25" y="6023376"/>
            <a:ext cx="789657" cy="7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9517" y="600797"/>
            <a:ext cx="3219316" cy="5586145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comercializadoras compran esta energía.</a:t>
            </a:r>
          </a:p>
          <a:p>
            <a:pPr lvl="0"/>
            <a:r>
              <a:rPr lang="es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ellas al mismo precio de mercado.</a:t>
            </a:r>
          </a:p>
          <a:p>
            <a:pPr lvl="0"/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las redes de distribución, estas empresas comercializadoras suministran la energía a sus clientes finales, ya sean empresas o particulares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748382" y="6024581"/>
            <a:ext cx="1051035" cy="276999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5" name="4 Flecha derecha"/>
          <p:cNvSpPr/>
          <p:nvPr/>
        </p:nvSpPr>
        <p:spPr>
          <a:xfrm rot="5400000">
            <a:off x="7182670" y="4332246"/>
            <a:ext cx="362608" cy="632403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19050" rtlCol="0" anchor="ctr">
            <a:spAutoFit/>
          </a:bodyPr>
          <a:lstStyle/>
          <a:p>
            <a:pPr algn="ctr" defTabSz="292100" hangingPunct="0"/>
            <a:endParaRPr lang="es-ES" sz="16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5 Flecha derecha"/>
          <p:cNvSpPr/>
          <p:nvPr/>
        </p:nvSpPr>
        <p:spPr>
          <a:xfrm rot="5400000">
            <a:off x="8910862" y="4332247"/>
            <a:ext cx="362608" cy="632403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19050" rtlCol="0" anchor="ctr">
            <a:spAutoFit/>
          </a:bodyPr>
          <a:lstStyle/>
          <a:p>
            <a:pPr algn="ctr" defTabSz="292100" hangingPunct="0"/>
            <a:endParaRPr lang="es-ES" sz="1600" dirty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4849" y="4813983"/>
            <a:ext cx="1405367" cy="1176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93" y="4813983"/>
            <a:ext cx="1285323" cy="128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8499594" y="6024581"/>
            <a:ext cx="1251833" cy="276999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s-ES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Particulares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97" y="3300337"/>
            <a:ext cx="2511087" cy="877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2" descr="Resultado de imagen de iberdrola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4" descr="Resultado de imagen de iberdrola logo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6" descr="Resultado de imagen de iberdrola logo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5400000">
            <a:off x="8122571" y="2606174"/>
            <a:ext cx="362608" cy="632403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19050" rtlCol="0" anchor="ctr">
            <a:spAutoFit/>
          </a:bodyPr>
          <a:lstStyle/>
          <a:p>
            <a:pPr algn="ctr" defTabSz="292100" hangingPunct="0"/>
            <a:endParaRPr lang="es-ES" sz="1600" dirty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9" y="465138"/>
            <a:ext cx="17621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 descr="Imagen relacion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87" y="160339"/>
            <a:ext cx="1445524" cy="140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Imagen relacionad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84" y="1560512"/>
            <a:ext cx="1538703" cy="112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Resultado de imagen de gas natural logo 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19" y="559754"/>
            <a:ext cx="1347470" cy="57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Resultado de imagen de a2 ENERGIA logo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61" y="1560512"/>
            <a:ext cx="1296332" cy="82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25" y="6023376"/>
            <a:ext cx="789657" cy="7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5360" y="83671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u="sng" dirty="0" smtClean="0">
                <a:solidFill>
                  <a:srgbClr val="002060"/>
                </a:solidFill>
              </a:rPr>
              <a:t>NUESTROS SERVICIOS</a:t>
            </a:r>
            <a:endParaRPr lang="es-ES" sz="4000" u="sng" dirty="0">
              <a:solidFill>
                <a:srgbClr val="00206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12955" y="2060848"/>
            <a:ext cx="101475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Estudio y análisis de sus facturas eléctricas.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Estudio y análisis de sus facturas de Gas.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Estudio y análisis de las opciones de contratación.</a:t>
            </a:r>
          </a:p>
          <a:p>
            <a:pPr marL="1657350" lvl="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Gestión de cambio de Potencias.</a:t>
            </a:r>
          </a:p>
          <a:p>
            <a:pPr marL="21145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Gestión de cambios de titularidad.</a:t>
            </a:r>
          </a:p>
          <a:p>
            <a:pPr marL="2571750" lvl="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Gestión de incidencias y Reclamaciones.</a:t>
            </a:r>
          </a:p>
          <a:p>
            <a:pPr marL="3028950" lvl="6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Eficiencia Energética</a:t>
            </a:r>
            <a:r>
              <a:rPr lang="es-ES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2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91990" y="1257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4" name="Picture 3" descr="C:\Users\JORGE\Desktop\NEW ADVENTURE\PREPARACION ARRANQUE DELEGACION - FERNANDO 27-12\LOGOS E IMAGENES FA ENERGIA\simbolo 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42" y="5954771"/>
            <a:ext cx="1181375" cy="8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apa-Mudo-coloreado-de-las-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Mapa-Mudo-coloreado-de-las- ..."/>
          <p:cNvSpPr>
            <a:spLocks noChangeAspect="1" noChangeArrowheads="1"/>
          </p:cNvSpPr>
          <p:nvPr/>
        </p:nvSpPr>
        <p:spPr bwMode="auto">
          <a:xfrm>
            <a:off x="307975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Mapa-Mudo-coloreado-de-las- ..."/>
          <p:cNvSpPr>
            <a:spLocks noChangeAspect="1" noChangeArrowheads="1"/>
          </p:cNvSpPr>
          <p:nvPr/>
        </p:nvSpPr>
        <p:spPr bwMode="auto">
          <a:xfrm>
            <a:off x="460375" y="160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2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9" y="1031445"/>
            <a:ext cx="5594369" cy="37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67608" y="31273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 smtClean="0">
                <a:solidFill>
                  <a:srgbClr val="002060"/>
                </a:solidFill>
              </a:rPr>
              <a:t>NUESTRAS DELEGACIONES</a:t>
            </a:r>
            <a:endParaRPr lang="es-ES" sz="4000" b="1" u="sng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31504" y="5316727"/>
            <a:ext cx="7858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u="sng" dirty="0" smtClean="0">
                <a:solidFill>
                  <a:srgbClr val="002060"/>
                </a:solidFill>
              </a:rPr>
              <a:t>VALENCIA – MADRID – GUIPUZCOA </a:t>
            </a:r>
            <a:r>
              <a:rPr lang="es-ES" sz="2100" b="1" u="sng" dirty="0" smtClean="0">
                <a:solidFill>
                  <a:srgbClr val="002060"/>
                </a:solidFill>
              </a:rPr>
              <a:t>– MURCIA – SEVILLA - TOLEDO </a:t>
            </a:r>
            <a:endParaRPr lang="es-ES" sz="21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91990" y="1257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4" name="Picture 3" descr="C:\Users\JORGE\Desktop\NEW ADVENTURE\PREPARACION ARRANQUE DELEGACION - FERNANDO 27-12\LOGOS E IMAGENES FA ENERGIA\simbolo 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42" y="5954771"/>
            <a:ext cx="1181375" cy="8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68325" y="1268760"/>
            <a:ext cx="2435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DELEGACION VALENCIA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Obispo Jaime Perez,14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Escalera “C” </a:t>
            </a:r>
            <a:r>
              <a:rPr lang="es-ES" b="1" dirty="0" err="1" smtClean="0">
                <a:solidFill>
                  <a:srgbClr val="002060"/>
                </a:solidFill>
              </a:rPr>
              <a:t>Entr</a:t>
            </a:r>
            <a:r>
              <a:rPr lang="es-ES" b="1" dirty="0" smtClean="0">
                <a:solidFill>
                  <a:srgbClr val="002060"/>
                </a:solidFill>
              </a:rPr>
              <a:t>. Izda.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46017 VALENCIA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Tfno.963 740 230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56240" y="414908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DELEGACION MADRID</a:t>
            </a:r>
          </a:p>
          <a:p>
            <a:r>
              <a:rPr lang="es-ES" b="1" dirty="0" err="1" smtClean="0">
                <a:solidFill>
                  <a:srgbClr val="002060"/>
                </a:solidFill>
              </a:rPr>
              <a:t>Nuñez</a:t>
            </a:r>
            <a:r>
              <a:rPr lang="es-ES" b="1" dirty="0" smtClean="0">
                <a:solidFill>
                  <a:srgbClr val="002060"/>
                </a:solidFill>
              </a:rPr>
              <a:t> de Balboa,42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28001 MADRID</a:t>
            </a:r>
          </a:p>
          <a:p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8304584" y="126876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DELEGACION </a:t>
            </a:r>
            <a:r>
              <a:rPr lang="es-ES" b="1" dirty="0" smtClean="0">
                <a:solidFill>
                  <a:srgbClr val="002060"/>
                </a:solidFill>
              </a:rPr>
              <a:t>GUIPUZCOA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_tradnl" b="1" i="1" dirty="0" err="1">
                <a:solidFill>
                  <a:srgbClr val="002060"/>
                </a:solidFill>
              </a:rPr>
              <a:t>Astigarragako</a:t>
            </a:r>
            <a:r>
              <a:rPr lang="es-ES_tradnl" b="1" i="1" dirty="0">
                <a:solidFill>
                  <a:srgbClr val="002060"/>
                </a:solidFill>
              </a:rPr>
              <a:t> </a:t>
            </a:r>
            <a:r>
              <a:rPr lang="es-ES_tradnl" b="1" i="1" dirty="0" err="1">
                <a:solidFill>
                  <a:srgbClr val="002060"/>
                </a:solidFill>
              </a:rPr>
              <a:t>bidea</a:t>
            </a:r>
            <a:r>
              <a:rPr lang="es-ES_tradnl" b="1" i="1" dirty="0">
                <a:solidFill>
                  <a:srgbClr val="002060"/>
                </a:solidFill>
              </a:rPr>
              <a:t>, 2, 6º Izda. Nº2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_tradnl" b="1" dirty="0">
                <a:solidFill>
                  <a:srgbClr val="002060"/>
                </a:solidFill>
              </a:rPr>
              <a:t>20180 </a:t>
            </a:r>
            <a:r>
              <a:rPr lang="es-ES_tradnl" b="1" dirty="0" smtClean="0">
                <a:solidFill>
                  <a:srgbClr val="002060"/>
                </a:solidFill>
              </a:rPr>
              <a:t>OIARTZUN</a:t>
            </a:r>
          </a:p>
          <a:p>
            <a:r>
              <a:rPr lang="es-ES_tradnl" b="1" dirty="0" smtClean="0">
                <a:solidFill>
                  <a:srgbClr val="002060"/>
                </a:solidFill>
              </a:rPr>
              <a:t>Tfno. </a:t>
            </a:r>
            <a:r>
              <a:rPr lang="es-ES" b="1" dirty="0">
                <a:solidFill>
                  <a:srgbClr val="002060"/>
                </a:solidFill>
              </a:rPr>
              <a:t>943 50 94 02</a:t>
            </a:r>
          </a:p>
          <a:p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55440" y="4149080"/>
            <a:ext cx="2615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DELEGACION </a:t>
            </a:r>
            <a:r>
              <a:rPr lang="es-ES" b="1" dirty="0" smtClean="0">
                <a:solidFill>
                  <a:srgbClr val="002060"/>
                </a:solidFill>
              </a:rPr>
              <a:t>MURCIA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C/Molina de Segura,5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Esc. 8 -4A</a:t>
            </a:r>
            <a:endParaRPr lang="es-ES" b="1" dirty="0">
              <a:solidFill>
                <a:srgbClr val="002060"/>
              </a:solidFill>
            </a:endParaRPr>
          </a:p>
          <a:p>
            <a:pPr marL="342900" indent="-342900">
              <a:buAutoNum type="arabicPlain" startAt="30007"/>
            </a:pPr>
            <a:r>
              <a:rPr lang="es-ES" b="1" dirty="0" smtClean="0">
                <a:solidFill>
                  <a:srgbClr val="002060"/>
                </a:solidFill>
              </a:rPr>
              <a:t>MURCIA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Tfno.968 731 186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JORGE\Desktop\NEW ADVENTURE\PREPARACION ARRANQUE DELEGACION - FERNANDO 27-12\LOGOS E IMAGENES FA ENERGIA\logo fa energ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681651"/>
            <a:ext cx="3603827" cy="328371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9473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233</Words>
  <Application>Microsoft Office PowerPoint</Application>
  <PresentationFormat>Personalizado</PresentationFormat>
  <Paragraphs>59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</dc:creator>
  <cp:lastModifiedBy>Lobillo</cp:lastModifiedBy>
  <cp:revision>110</cp:revision>
  <dcterms:created xsi:type="dcterms:W3CDTF">2016-09-18T08:24:33Z</dcterms:created>
  <dcterms:modified xsi:type="dcterms:W3CDTF">2018-01-09T16:29:30Z</dcterms:modified>
</cp:coreProperties>
</file>